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6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presProps.xml" ContentType="application/vnd.openxmlformats-officedocument.presentationml.presPro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_rels/slide10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9.xml.rels" ContentType="application/vnd.openxmlformats-package.relationships+xml"/>
  <Override PartName="/ppt/slides/_rels/slide11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.xml.rels" ContentType="application/vnd.openxmlformats-package.relationships+xml"/>
  <Override PartName="/ppt/slides/_rels/slide16.xml.rels" ContentType="application/vnd.openxmlformats-package.relationships+xml"/>
  <Override PartName="/ppt/slides/_rels/slide2.xml.rels" ContentType="application/vnd.openxmlformats-package.relationships+xml"/>
  <Override PartName="/ppt/slides/_rels/slide17.xml.rels" ContentType="application/vnd.openxmlformats-package.relationships+xml"/>
  <Override PartName="/ppt/slides/_rels/slide3.xml.rels" ContentType="application/vnd.openxmlformats-package.relationships+xml"/>
  <Override PartName="/ppt/slides/_rels/slide18.xml.rels" ContentType="application/vnd.openxmlformats-package.relationships+xml"/>
  <Override PartName="/ppt/slides/_rels/slide4.xml.rels" ContentType="application/vnd.openxmlformats-package.relationships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17.xml" ContentType="application/vnd.openxmlformats-officedocument.presentationml.slide+xml"/>
  <Override PartName="/ppt/slides/slide3.xml" ContentType="application/vnd.openxmlformats-officedocument.presentationml.slide+xml"/>
  <Override PartName="/ppt/slides/slide18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  <Override PartName="/ppt/_rels/presentation.xml.rels" ContentType="application/vnd.openxmlformats-package.relationships+xml"/>
  <Override PartName="/ppt/media/image16.png" ContentType="image/png"/>
  <Override PartName="/ppt/media/image1.jpeg" ContentType="image/jpeg"/>
  <Override PartName="/ppt/media/image3.png" ContentType="image/png"/>
  <Override PartName="/ppt/media/image14.png" ContentType="image/png"/>
  <Override PartName="/ppt/media/image5.png" ContentType="image/png"/>
  <Override PartName="/ppt/media/image6.jpeg" ContentType="image/jpeg"/>
  <Override PartName="/ppt/media/image13.png" ContentType="image/png"/>
  <Override PartName="/ppt/media/image4.png" ContentType="image/png"/>
  <Override PartName="/ppt/media/image10.jpeg" ContentType="image/jpeg"/>
  <Override PartName="/ppt/media/image7.jpeg" ContentType="image/jpeg"/>
  <Override PartName="/ppt/media/image9.png" ContentType="image/png"/>
  <Override PartName="/ppt/media/image15.gif" ContentType="image/gif"/>
  <Override PartName="/ppt/media/image2.png" ContentType="image/png"/>
  <Override PartName="/ppt/media/image11.png" ContentType="image/png"/>
  <Override PartName="/ppt/media/image12.jpeg" ContentType="image/jpeg"/>
  <Override PartName="/ppt/media/image8.png" ContentType="image/pn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0" r:id="rId3"/>
    <p:sldMasterId id="2147483652" r:id="rId4"/>
    <p:sldMasterId id="2147483654" r:id="rId5"/>
    <p:sldMasterId id="2147483656" r:id="rId6"/>
    <p:sldMasterId id="2147483658" r:id="rId7"/>
  </p:sld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</p:sldIdLst>
  <p:sldSz cx="9144000" cy="68580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7800" cy="1141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8227800" cy="452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82EBA20-68BC-4345-B054-B67476838AF7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7800" cy="1141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8227800" cy="452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F5D9FD3A-8664-4A57-8ACF-E4959C4495E9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Standard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7800" cy="1141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subTitle"/>
          </p:nvPr>
        </p:nvSpPr>
        <p:spPr>
          <a:xfrm>
            <a:off x="457200" y="1600200"/>
            <a:ext cx="8227800" cy="452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70AE910D-98FA-43EB-8BDE-372C291CF6BD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7800" cy="1141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8227800" cy="452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C904903B-4DE7-410E-8859-1B46638315BE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7800" cy="1141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8227800" cy="452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D5591FA5-E1C1-4332-8E99-6B2FC5071BC1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7800" cy="1141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8227800" cy="452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8F6FEC32-695D-453B-97F7-7A63195760D8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8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2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3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4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5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slideLayout" Target="../slideLayouts/slideLayout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7800" cy="1141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Cliquez pour éditer le format du texte-titre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7800" cy="452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Cliquez pour éditer le format du plan de texte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Second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Troisième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Quatrième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Cinquième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Sixième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Septième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 idx="1"/>
          </p:nvPr>
        </p:nvSpPr>
        <p:spPr>
          <a:xfrm>
            <a:off x="3124080" y="6356520"/>
            <a:ext cx="2893680" cy="363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fr-F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1400" spc="-1" strike="noStrike">
                <a:solidFill>
                  <a:srgbClr val="000000"/>
                </a:solidFill>
                <a:latin typeface="Times New Roman"/>
              </a:rPr>
              <a:t>&lt;pied de page&gt;</a:t>
            </a:r>
            <a:endParaRPr b="0" lang="fr-F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 idx="2"/>
          </p:nvPr>
        </p:nvSpPr>
        <p:spPr>
          <a:xfrm>
            <a:off x="6553080" y="6356520"/>
            <a:ext cx="2131920" cy="363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01904B9E-09EA-4696-9500-2D5EFEFF39DB}" type="slidenum"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&lt;numéro&gt;</a:t>
            </a:fld>
            <a:endParaRPr b="0" lang="fr-FR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dt" idx="3"/>
          </p:nvPr>
        </p:nvSpPr>
        <p:spPr>
          <a:xfrm>
            <a:off x="457200" y="6356520"/>
            <a:ext cx="2131920" cy="363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fr-F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fr-FR" sz="1400" spc="-1" strike="noStrike">
                <a:solidFill>
                  <a:srgbClr val="000000"/>
                </a:solidFill>
                <a:latin typeface="Times New Roman"/>
              </a:rPr>
              <a:t>&lt;date/heure&gt;</a:t>
            </a:r>
            <a:endParaRPr b="0" lang="fr-FR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7800" cy="1141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Cliquez pour éditer le format du texte-titre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7800" cy="452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Cliquez pour éditer le format du plan de texte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Second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Troisième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Quatrième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Cinquième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Sixième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Septième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ftr" idx="4"/>
          </p:nvPr>
        </p:nvSpPr>
        <p:spPr>
          <a:xfrm>
            <a:off x="3124080" y="6356520"/>
            <a:ext cx="2893680" cy="363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fr-F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1400" spc="-1" strike="noStrike">
                <a:solidFill>
                  <a:srgbClr val="000000"/>
                </a:solidFill>
                <a:latin typeface="Times New Roman"/>
              </a:rPr>
              <a:t>&lt;pied de page&gt;</a:t>
            </a:r>
            <a:endParaRPr b="0" lang="fr-F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0" name="PlaceHolder 4"/>
          <p:cNvSpPr>
            <a:spLocks noGrp="1"/>
          </p:cNvSpPr>
          <p:nvPr>
            <p:ph type="sldNum" idx="5"/>
          </p:nvPr>
        </p:nvSpPr>
        <p:spPr>
          <a:xfrm>
            <a:off x="6553080" y="6356520"/>
            <a:ext cx="2131920" cy="363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8C4851FA-EA09-4329-976F-EA01457FE081}" type="slidenum"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&lt;numéro&gt;</a:t>
            </a:fld>
            <a:endParaRPr b="0" lang="fr-FR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1" name="PlaceHolder 5"/>
          <p:cNvSpPr>
            <a:spLocks noGrp="1"/>
          </p:cNvSpPr>
          <p:nvPr>
            <p:ph type="dt" idx="6"/>
          </p:nvPr>
        </p:nvSpPr>
        <p:spPr>
          <a:xfrm>
            <a:off x="457200" y="6356520"/>
            <a:ext cx="2131920" cy="363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fr-F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fr-FR" sz="1400" spc="-1" strike="noStrike">
                <a:solidFill>
                  <a:srgbClr val="000000"/>
                </a:solidFill>
                <a:latin typeface="Times New Roman"/>
              </a:rPr>
              <a:t>&lt;date/heure&gt;</a:t>
            </a:r>
            <a:endParaRPr b="0" lang="fr-FR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1" r:id="rId2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7800" cy="1141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Cliquez pour éditer le format du texte-titre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ftr" idx="7"/>
          </p:nvPr>
        </p:nvSpPr>
        <p:spPr>
          <a:xfrm>
            <a:off x="3124080" y="6356520"/>
            <a:ext cx="2893680" cy="363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fr-F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1400" spc="-1" strike="noStrike">
                <a:solidFill>
                  <a:srgbClr val="000000"/>
                </a:solidFill>
                <a:latin typeface="Times New Roman"/>
              </a:rPr>
              <a:t>&lt;pied de page&gt;</a:t>
            </a:r>
            <a:endParaRPr b="0" lang="fr-F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sldNum" idx="8"/>
          </p:nvPr>
        </p:nvSpPr>
        <p:spPr>
          <a:xfrm>
            <a:off x="6553080" y="6356520"/>
            <a:ext cx="2131920" cy="363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A1F47932-D009-489B-8A6D-E63F32D09AC4}" type="slidenum"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&lt;numéro&gt;</a:t>
            </a:fld>
            <a:endParaRPr b="0" lang="fr-FR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dt" idx="9"/>
          </p:nvPr>
        </p:nvSpPr>
        <p:spPr>
          <a:xfrm>
            <a:off x="457200" y="6356520"/>
            <a:ext cx="2131920" cy="363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fr-F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fr-FR" sz="1400" spc="-1" strike="noStrike">
                <a:solidFill>
                  <a:srgbClr val="000000"/>
                </a:solidFill>
                <a:latin typeface="Times New Roman"/>
              </a:rPr>
              <a:t>&lt;date/heure&gt;</a:t>
            </a:r>
            <a:endParaRPr b="0" lang="fr-F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8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latin typeface="Arial"/>
              </a:rPr>
              <a:t>Cliquez pour éditer le format du plan de texte</a:t>
            </a: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800" spc="-1" strike="noStrike">
                <a:solidFill>
                  <a:srgbClr val="000000"/>
                </a:solidFill>
                <a:latin typeface="Arial"/>
              </a:rPr>
              <a:t>Second niveau de plan</a:t>
            </a:r>
            <a:endParaRPr b="0" lang="fr-FR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400" spc="-1" strike="noStrike">
                <a:solidFill>
                  <a:srgbClr val="000000"/>
                </a:solidFill>
                <a:latin typeface="Arial"/>
              </a:rPr>
              <a:t>Troisième niveau de plan</a:t>
            </a: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Quatrième niveau de plan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Cinquième niveau de plan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Sixième niveau de plan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Septième niveau de plan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3" r:id="rId2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7800" cy="1141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Cliquez pour éditer le format du texte-titre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7800" cy="452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Cliquez pour éditer le format du plan de texte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Second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Troisième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Quatrième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Cinquième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Sixième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Septième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 type="ftr" idx="10"/>
          </p:nvPr>
        </p:nvSpPr>
        <p:spPr>
          <a:xfrm>
            <a:off x="3124080" y="6356520"/>
            <a:ext cx="2893680" cy="363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fr-F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1400" spc="-1" strike="noStrike">
                <a:solidFill>
                  <a:srgbClr val="000000"/>
                </a:solidFill>
                <a:latin typeface="Times New Roman"/>
              </a:rPr>
              <a:t>&lt;pied de page&gt;</a:t>
            </a:r>
            <a:endParaRPr b="0" lang="fr-F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 type="sldNum" idx="11"/>
          </p:nvPr>
        </p:nvSpPr>
        <p:spPr>
          <a:xfrm>
            <a:off x="6553080" y="6356520"/>
            <a:ext cx="2131920" cy="363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2987B7A2-E0F4-45D2-9CA4-9A303AE71AB1}" type="slidenum"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&lt;numéro&gt;</a:t>
            </a:fld>
            <a:endParaRPr b="0" lang="fr-FR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5" name="PlaceHolder 5"/>
          <p:cNvSpPr>
            <a:spLocks noGrp="1"/>
          </p:cNvSpPr>
          <p:nvPr>
            <p:ph type="dt" idx="12"/>
          </p:nvPr>
        </p:nvSpPr>
        <p:spPr>
          <a:xfrm>
            <a:off x="457200" y="6356520"/>
            <a:ext cx="2131920" cy="363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fr-F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fr-FR" sz="1400" spc="-1" strike="noStrike">
                <a:solidFill>
                  <a:srgbClr val="000000"/>
                </a:solidFill>
                <a:latin typeface="Times New Roman"/>
              </a:rPr>
              <a:t>&lt;date/heure&gt;</a:t>
            </a:r>
            <a:endParaRPr b="0" lang="fr-FR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5" r:id="rId2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7800" cy="1141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Cliquez pour éditer le format du texte-titre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7800" cy="452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Cliquez pour éditer le format du plan de texte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Second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Troisième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Quatrième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Cinquième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Sixième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Septième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ftr" idx="13"/>
          </p:nvPr>
        </p:nvSpPr>
        <p:spPr>
          <a:xfrm>
            <a:off x="3124080" y="6356520"/>
            <a:ext cx="2893680" cy="363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fr-F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1400" spc="-1" strike="noStrike">
                <a:solidFill>
                  <a:srgbClr val="000000"/>
                </a:solidFill>
                <a:latin typeface="Times New Roman"/>
              </a:rPr>
              <a:t>&lt;pied de page&gt;</a:t>
            </a:r>
            <a:endParaRPr b="0" lang="fr-F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 type="sldNum" idx="14"/>
          </p:nvPr>
        </p:nvSpPr>
        <p:spPr>
          <a:xfrm>
            <a:off x="6553080" y="6356520"/>
            <a:ext cx="2131920" cy="363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9A02C0AD-5743-48DB-9B96-E1056D8F14B9}" type="slidenum"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&lt;numéro&gt;</a:t>
            </a:fld>
            <a:endParaRPr b="0" lang="fr-FR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2" name="PlaceHolder 5"/>
          <p:cNvSpPr>
            <a:spLocks noGrp="1"/>
          </p:cNvSpPr>
          <p:nvPr>
            <p:ph type="dt" idx="15"/>
          </p:nvPr>
        </p:nvSpPr>
        <p:spPr>
          <a:xfrm>
            <a:off x="457200" y="6356520"/>
            <a:ext cx="2131920" cy="363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fr-F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fr-FR" sz="1400" spc="-1" strike="noStrike">
                <a:solidFill>
                  <a:srgbClr val="000000"/>
                </a:solidFill>
                <a:latin typeface="Times New Roman"/>
              </a:rPr>
              <a:t>&lt;date/heure&gt;</a:t>
            </a:r>
            <a:endParaRPr b="0" lang="fr-FR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7" r:id="rId2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7800" cy="1141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Cliquez pour éditer le format du texte-titre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7800" cy="452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Cliquez pour éditer le format du plan de texte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Second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Troisième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Quatrième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Cinquième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Sixième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Septième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ftr" idx="16"/>
          </p:nvPr>
        </p:nvSpPr>
        <p:spPr>
          <a:xfrm>
            <a:off x="3124080" y="6356520"/>
            <a:ext cx="2893680" cy="363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fr-F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1400" spc="-1" strike="noStrike">
                <a:solidFill>
                  <a:srgbClr val="000000"/>
                </a:solidFill>
                <a:latin typeface="Times New Roman"/>
              </a:rPr>
              <a:t>&lt;pied de page&gt;</a:t>
            </a:r>
            <a:endParaRPr b="0" lang="fr-F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 type="sldNum" idx="17"/>
          </p:nvPr>
        </p:nvSpPr>
        <p:spPr>
          <a:xfrm>
            <a:off x="6553080" y="6356520"/>
            <a:ext cx="2131920" cy="363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BC8082B1-3602-4309-A3C0-30254EEF8D3C}" type="slidenum"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&lt;numéro&gt;</a:t>
            </a:fld>
            <a:endParaRPr b="0" lang="fr-FR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 type="dt" idx="18"/>
          </p:nvPr>
        </p:nvSpPr>
        <p:spPr>
          <a:xfrm>
            <a:off x="457200" y="6356520"/>
            <a:ext cx="2131920" cy="363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fr-F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fr-FR" sz="1400" spc="-1" strike="noStrike">
                <a:solidFill>
                  <a:srgbClr val="000000"/>
                </a:solidFill>
                <a:latin typeface="Times New Roman"/>
              </a:rPr>
              <a:t>&lt;date/heure&gt;</a:t>
            </a:r>
            <a:endParaRPr b="0" lang="fr-FR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9" r:id="rId2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Layout" Target="../slideLayouts/slideLayout3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6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0.jpeg"/><Relationship Id="rId2" Type="http://schemas.openxmlformats.org/officeDocument/2006/relationships/image" Target="../media/image11.png"/><Relationship Id="rId3" Type="http://schemas.openxmlformats.org/officeDocument/2006/relationships/image" Target="../media/image12.jpeg"/><Relationship Id="rId4" Type="http://schemas.openxmlformats.org/officeDocument/2006/relationships/slideLayout" Target="../slideLayouts/slideLayout6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6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6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5.gif"/><Relationship Id="rId2" Type="http://schemas.openxmlformats.org/officeDocument/2006/relationships/slideLayout" Target="../slideLayouts/slideLayout6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6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6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6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6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6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6.jpeg"/><Relationship Id="rId2" Type="http://schemas.openxmlformats.org/officeDocument/2006/relationships/slideLayout" Target="../slideLayouts/slideLayout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7.jpeg"/><Relationship Id="rId2" Type="http://schemas.openxmlformats.org/officeDocument/2006/relationships/slideLayout" Target="../slideLayouts/slideLayout6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6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704520" y="154800"/>
            <a:ext cx="7394040" cy="743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800" spc="-1" strike="noStrike">
                <a:solidFill>
                  <a:schemeClr val="dk1"/>
                </a:solidFill>
                <a:latin typeface="Calibri"/>
              </a:rPr>
              <a:t>Introduction simplifiée aux Exosomes</a:t>
            </a:r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subTitle"/>
          </p:nvPr>
        </p:nvSpPr>
        <p:spPr>
          <a:xfrm>
            <a:off x="2164680" y="5972760"/>
            <a:ext cx="5499000" cy="718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algn="ctr" defTabSz="457200">
              <a:lnSpc>
                <a:spcPct val="100000"/>
              </a:lnSpc>
              <a:spcBef>
                <a:spcPts val="641"/>
              </a:spcBef>
              <a:buNone/>
              <a:tabLst>
                <a:tab algn="l" pos="0"/>
              </a:tabLst>
            </a:pPr>
            <a:r>
              <a:rPr b="0" lang="fr-FR" sz="20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Dr. Christophe QUENTIN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indent="0" algn="ctr" defTabSz="457200">
              <a:lnSpc>
                <a:spcPct val="100000"/>
              </a:lnSpc>
              <a:spcBef>
                <a:spcPts val="641"/>
              </a:spcBef>
              <a:buNone/>
              <a:tabLst>
                <a:tab algn="l" pos="0"/>
              </a:tabLst>
            </a:pPr>
            <a:r>
              <a:rPr b="0" lang="fr-FR" sz="20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29 Aout 2024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4" name="" descr=""/>
          <p:cNvPicPr/>
          <p:nvPr/>
        </p:nvPicPr>
        <p:blipFill>
          <a:blip r:embed="rId1"/>
          <a:stretch/>
        </p:blipFill>
        <p:spPr>
          <a:xfrm>
            <a:off x="1800000" y="765000"/>
            <a:ext cx="5758560" cy="5279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7800" cy="1141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Comment agissent les exosomes : 1- les micro ARN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7" name="" descr=""/>
          <p:cNvPicPr/>
          <p:nvPr/>
        </p:nvPicPr>
        <p:blipFill>
          <a:blip r:embed="rId1"/>
          <a:stretch/>
        </p:blipFill>
        <p:spPr>
          <a:xfrm>
            <a:off x="360000" y="1317600"/>
            <a:ext cx="8227800" cy="1380960"/>
          </a:xfrm>
          <a:prstGeom prst="rect">
            <a:avLst/>
          </a:prstGeom>
          <a:ln w="0">
            <a:noFill/>
          </a:ln>
        </p:spPr>
      </p:pic>
      <p:sp>
        <p:nvSpPr>
          <p:cNvPr id="68" name="PlaceHolder 2"/>
          <p:cNvSpPr>
            <a:spLocks noGrp="1"/>
          </p:cNvSpPr>
          <p:nvPr>
            <p:ph type="title"/>
          </p:nvPr>
        </p:nvSpPr>
        <p:spPr>
          <a:xfrm>
            <a:off x="410760" y="2880000"/>
            <a:ext cx="8227800" cy="359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 </a:t>
            </a: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Les micro ARN sont des régulateurs post-transcriptionnels capables d’extinction de</a:t>
            </a:r>
            <a:br>
              <a:rPr sz="1800"/>
            </a:br>
            <a:br>
              <a:rPr sz="1800"/>
            </a:b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 l’expression d’un gène ; leur appariement à un ARN messager (ARNm) cible peut</a:t>
            </a:r>
            <a:br>
              <a:rPr sz="1800"/>
            </a:br>
            <a:br>
              <a:rPr sz="1800"/>
            </a:b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 conduire à l'inhibition de sa traduction ou à sa dégradation, selon le degré de</a:t>
            </a:r>
            <a:br>
              <a:rPr sz="1800"/>
            </a:br>
            <a:br>
              <a:rPr sz="1800"/>
            </a:b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 complémentarité entre la séquence du miARN et celle de son ARNm cible. </a:t>
            </a:r>
            <a:br>
              <a:rPr sz="1800"/>
            </a:br>
            <a:br>
              <a:rPr sz="1800"/>
            </a:b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Rôle dans l’ embryogénèse et le développement de tumeurs.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7800" cy="1141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Comment agissent les exosomes : 2- ARN longs non codants : lncRNA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0" name="" descr=""/>
          <p:cNvPicPr/>
          <p:nvPr/>
        </p:nvPicPr>
        <p:blipFill>
          <a:blip r:embed="rId1"/>
          <a:stretch/>
        </p:blipFill>
        <p:spPr>
          <a:xfrm>
            <a:off x="1980000" y="981000"/>
            <a:ext cx="5398560" cy="3572640"/>
          </a:xfrm>
          <a:prstGeom prst="rect">
            <a:avLst/>
          </a:prstGeom>
          <a:ln w="0">
            <a:noFill/>
          </a:ln>
        </p:spPr>
      </p:pic>
      <p:pic>
        <p:nvPicPr>
          <p:cNvPr id="71" name="" descr=""/>
          <p:cNvPicPr/>
          <p:nvPr/>
        </p:nvPicPr>
        <p:blipFill>
          <a:blip r:embed="rId2"/>
          <a:stretch/>
        </p:blipFill>
        <p:spPr>
          <a:xfrm>
            <a:off x="720000" y="4500000"/>
            <a:ext cx="8227800" cy="2158560"/>
          </a:xfrm>
          <a:prstGeom prst="rect">
            <a:avLst/>
          </a:prstGeom>
          <a:ln w="0">
            <a:noFill/>
          </a:ln>
        </p:spPr>
      </p:pic>
      <p:pic>
        <p:nvPicPr>
          <p:cNvPr id="72" name="" descr=""/>
          <p:cNvPicPr/>
          <p:nvPr/>
        </p:nvPicPr>
        <p:blipFill>
          <a:blip r:embed="rId3"/>
          <a:stretch/>
        </p:blipFill>
        <p:spPr>
          <a:xfrm>
            <a:off x="1464120" y="4555080"/>
            <a:ext cx="6634440" cy="2077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7800" cy="1141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Interactions  ARN longs non codant sur la régulation de la traduction,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4" name="" descr=""/>
          <p:cNvPicPr/>
          <p:nvPr/>
        </p:nvPicPr>
        <p:blipFill>
          <a:blip r:embed="rId1"/>
          <a:stretch/>
        </p:blipFill>
        <p:spPr>
          <a:xfrm>
            <a:off x="720000" y="2520000"/>
            <a:ext cx="7504920" cy="3418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7800" cy="443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Comment agissent les exosomes : 3- les ARN circulaires : circRNA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6" name="" descr=""/>
          <p:cNvPicPr/>
          <p:nvPr/>
        </p:nvPicPr>
        <p:blipFill>
          <a:blip r:embed="rId1"/>
          <a:stretch/>
        </p:blipFill>
        <p:spPr>
          <a:xfrm>
            <a:off x="720000" y="720000"/>
            <a:ext cx="6949080" cy="6060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/>
          </p:nvPr>
        </p:nvSpPr>
        <p:spPr>
          <a:xfrm>
            <a:off x="457200" y="680400"/>
            <a:ext cx="8362080" cy="918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343080" indent="-343080" defTabSz="4572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600" spc="-1" strike="noStrike">
                <a:solidFill>
                  <a:schemeClr val="dk1"/>
                </a:solidFill>
                <a:latin typeface="Calibri"/>
                <a:ea typeface="Noto Sans CJK SC"/>
              </a:rPr>
              <a:t>Methodes d’ isolation : Ultracentrifugation, chromatographie , capture par immunoaffinité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 defTabSz="4572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600" spc="-1" strike="noStrike">
                <a:solidFill>
                  <a:schemeClr val="dk1"/>
                </a:solidFill>
                <a:latin typeface="Calibri"/>
                <a:ea typeface="Noto Sans CJK SC"/>
              </a:rPr>
              <a:t>Techniques de caractérisation: NTA, microscopie electronique , cytometrie en flux, Western </a:t>
            </a:r>
            <a:r>
              <a:rPr b="0" lang="en-US" sz="1600" spc="-1" strike="noStrike">
                <a:solidFill>
                  <a:schemeClr val="dk1"/>
                </a:solidFill>
                <a:latin typeface="Calibri"/>
                <a:ea typeface="Noto Sans CJK SC"/>
              </a:rPr>
              <a:t>blotting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 type="title"/>
          </p:nvPr>
        </p:nvSpPr>
        <p:spPr>
          <a:xfrm>
            <a:off x="457200" y="-242640"/>
            <a:ext cx="8227800" cy="1141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600" spc="-1" strike="noStrike">
                <a:solidFill>
                  <a:schemeClr val="dk1"/>
                </a:solidFill>
                <a:latin typeface="Calibri"/>
              </a:rPr>
              <a:t>Techniques d’ isolation et de caractérisation des Exosomes</a:t>
            </a:r>
            <a:endParaRPr b="0" lang="fr-FR" sz="2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9" name="" descr=""/>
          <p:cNvPicPr/>
          <p:nvPr/>
        </p:nvPicPr>
        <p:blipFill>
          <a:blip r:embed="rId1"/>
          <a:stretch/>
        </p:blipFill>
        <p:spPr>
          <a:xfrm>
            <a:off x="402840" y="1937520"/>
            <a:ext cx="8055720" cy="4541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7800" cy="1141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chemeClr val="dk1"/>
                </a:solidFill>
                <a:latin typeface="Calibri"/>
              </a:rPr>
              <a:t>Intérêt diagnostique et thérapeutique</a:t>
            </a: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/>
          </p:nvPr>
        </p:nvSpPr>
        <p:spPr>
          <a:xfrm>
            <a:off x="457200" y="1620000"/>
            <a:ext cx="8227800" cy="4164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343080" indent="-343080" defTabSz="4572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chemeClr val="dk1"/>
                </a:solidFill>
                <a:latin typeface="Calibri"/>
              </a:rPr>
              <a:t>Biomarqueurs: detection précoce et plus spécifique</a:t>
            </a: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 defTabSz="4572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chemeClr val="dk1"/>
                </a:solidFill>
                <a:latin typeface="Calibri"/>
                <a:ea typeface="Noto Sans CJK SC"/>
              </a:rPr>
              <a:t>Vecteurs: délivrer de façon ciblée des molécules bioactives : </a:t>
            </a:r>
            <a:r>
              <a:rPr b="0" lang="en-US" sz="2400" spc="-1" strike="noStrike">
                <a:solidFill>
                  <a:schemeClr val="dk1"/>
                </a:solidFill>
                <a:latin typeface="Calibri"/>
                <a:ea typeface="Noto Sans CJK SC"/>
              </a:rPr>
              <a:t>atteindre des cellules tumorales uniquement, ou traverser la </a:t>
            </a:r>
            <a:r>
              <a:rPr b="0" lang="en-US" sz="2400" spc="-1" strike="noStrike">
                <a:solidFill>
                  <a:schemeClr val="dk1"/>
                </a:solidFill>
                <a:latin typeface="Calibri"/>
                <a:ea typeface="Noto Sans CJK SC"/>
              </a:rPr>
              <a:t>barrière hémato-encéphalique, </a:t>
            </a:r>
            <a:r>
              <a:rPr b="0" lang="en-US" sz="2400" spc="-1" strike="noStrike">
                <a:solidFill>
                  <a:schemeClr val="dk1"/>
                </a:solidFill>
                <a:latin typeface="Calibri"/>
                <a:ea typeface="Noto Sans CJK SC"/>
              </a:rPr>
              <a:t>atteindre les macrophages </a:t>
            </a:r>
            <a:r>
              <a:rPr b="0" lang="en-US" sz="2400" spc="-1" strike="noStrike">
                <a:solidFill>
                  <a:schemeClr val="dk1"/>
                </a:solidFill>
                <a:latin typeface="Calibri"/>
                <a:ea typeface="Noto Sans CJK SC"/>
              </a:rPr>
              <a:t>infectés par mycobacterium tuberculosis.</a:t>
            </a: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 defTabSz="4572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chemeClr val="dk1"/>
                </a:solidFill>
                <a:latin typeface="Calibri"/>
                <a:ea typeface="Noto Sans CJK SC"/>
              </a:rPr>
              <a:t>Nouvelles stratégies anti virales contre le VIH</a:t>
            </a: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 defTabSz="4572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chemeClr val="dk1"/>
                </a:solidFill>
                <a:latin typeface="Calibri"/>
                <a:ea typeface="Noto Sans CJK SC"/>
              </a:rPr>
              <a:t>Délivrer des agents immunosuppresseurs aux cellules </a:t>
            </a:r>
            <a:r>
              <a:rPr b="0" lang="en-US" sz="2400" spc="-1" strike="noStrike">
                <a:solidFill>
                  <a:schemeClr val="dk1"/>
                </a:solidFill>
                <a:latin typeface="Calibri"/>
                <a:ea typeface="Noto Sans CJK SC"/>
              </a:rPr>
              <a:t>immunes activées dans les maladies auto-immunes et dans </a:t>
            </a:r>
            <a:r>
              <a:rPr b="0" lang="en-US" sz="2400" spc="-1" strike="noStrike">
                <a:solidFill>
                  <a:schemeClr val="dk1"/>
                </a:solidFill>
                <a:latin typeface="Calibri"/>
                <a:ea typeface="Noto Sans CJK SC"/>
              </a:rPr>
              <a:t>les rejets de greffe.</a:t>
            </a: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 defTabSz="4572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chemeClr val="dk1"/>
                </a:solidFill>
                <a:latin typeface="Calibri"/>
                <a:ea typeface="Noto Sans CJK SC"/>
              </a:rPr>
              <a:t> </a:t>
            </a:r>
            <a:r>
              <a:rPr b="0" lang="en-US" sz="2400" spc="-1" strike="noStrike">
                <a:solidFill>
                  <a:schemeClr val="dk1"/>
                </a:solidFill>
                <a:latin typeface="Calibri"/>
                <a:ea typeface="Noto Sans CJK SC"/>
              </a:rPr>
              <a:t>Nouveaux types de vaccins </a:t>
            </a: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 defTabSz="4572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chemeClr val="dk1"/>
                </a:solidFill>
                <a:latin typeface="Calibri"/>
                <a:ea typeface="Noto Sans CJK SC"/>
              </a:rPr>
              <a:t>Potentiel pour la médecine regénérative</a:t>
            </a: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7800" cy="1141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chemeClr val="dk1"/>
                </a:solidFill>
                <a:latin typeface="Calibri"/>
              </a:rPr>
              <a:t>Recherche et perspectives</a:t>
            </a: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8227800" cy="4524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343080" indent="-343080" defTabSz="4572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chemeClr val="dk1"/>
                </a:solidFill>
                <a:latin typeface="Calibri"/>
                <a:ea typeface="Noto Sans CJK SC"/>
              </a:rPr>
              <a:t>Essais cliniques: investigations sur l’ efficacité diagnostique et therapeutique </a:t>
            </a: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 defTabSz="4572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chemeClr val="dk1"/>
                </a:solidFill>
                <a:latin typeface="Calibri"/>
                <a:ea typeface="Noto Sans CJK SC"/>
              </a:rPr>
              <a:t>Technologies émergentes : avancées dans la fabrication de cargo synthétique</a:t>
            </a: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7800" cy="1141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chemeClr val="dk1"/>
                </a:solidFill>
                <a:latin typeface="Calibri"/>
              </a:rPr>
              <a:t>Défi en recherche sur les exosomes</a:t>
            </a: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8227800" cy="4524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343080" indent="-343080" defTabSz="4572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chemeClr val="dk1"/>
                </a:solidFill>
                <a:latin typeface="Calibri"/>
                <a:ea typeface="Noto Sans CJK SC"/>
              </a:rPr>
              <a:t>Standardisation: Besoin de protocoles standardisés pour l’ annalyse biochimique.</a:t>
            </a: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 defTabSz="4572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chemeClr val="dk1"/>
                </a:solidFill>
                <a:latin typeface="Calibri"/>
                <a:ea typeface="Noto Sans CJK SC"/>
              </a:rPr>
              <a:t>Complexité biologique: Hétérogéneité des populations exosomiques. </a:t>
            </a: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 defTabSz="4572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chemeClr val="dk1"/>
                </a:solidFill>
                <a:latin typeface="Calibri"/>
                <a:ea typeface="Noto Sans CJK SC"/>
              </a:rPr>
              <a:t>Application quotidienne à grande échelle:   impact budget santé, condition de manipulation des prélèvements, conservation et transport au laboratoire.</a:t>
            </a: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457200" y="220320"/>
            <a:ext cx="8227800" cy="124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4400" spc="-1" strike="noStrike">
                <a:solidFill>
                  <a:srgbClr val="000000"/>
                </a:solidFill>
                <a:latin typeface="Arial"/>
              </a:rPr>
              <a:t>Bibliographie et mises à jour bientôt disponible sur Github</a:t>
            </a: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87" name="" descr=""/>
          <p:cNvPicPr/>
          <p:nvPr/>
        </p:nvPicPr>
        <p:blipFill>
          <a:blip r:embed="rId1"/>
          <a:stretch/>
        </p:blipFill>
        <p:spPr>
          <a:xfrm>
            <a:off x="102960" y="1440000"/>
            <a:ext cx="8940600" cy="5039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457200" y="-62640"/>
            <a:ext cx="8227800" cy="1141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100" spc="-1" strike="noStrike">
                <a:solidFill>
                  <a:schemeClr val="dk1"/>
                </a:solidFill>
                <a:latin typeface="Calibri"/>
              </a:rPr>
              <a:t>Que sont les exosomes ?</a:t>
            </a:r>
            <a:endParaRPr b="0" lang="fr-FR" sz="2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/>
          </p:nvPr>
        </p:nvSpPr>
        <p:spPr>
          <a:xfrm>
            <a:off x="457200" y="720000"/>
            <a:ext cx="7641360" cy="558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343080" indent="-343080" defTabSz="4572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600" spc="-1" strike="noStrike">
                <a:solidFill>
                  <a:schemeClr val="dk1"/>
                </a:solidFill>
                <a:latin typeface="Calibri"/>
              </a:rPr>
              <a:t>petites vésicules extracellulaires d’un diamètre de 30-150 nm 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 defTabSz="4572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600" spc="-1" strike="noStrike">
                <a:solidFill>
                  <a:schemeClr val="dk1"/>
                </a:solidFill>
                <a:latin typeface="Calibri"/>
              </a:rPr>
              <a:t> </a:t>
            </a:r>
            <a:r>
              <a:rPr b="0" lang="en-US" sz="1600" spc="-1" strike="noStrike">
                <a:solidFill>
                  <a:schemeClr val="dk1"/>
                </a:solidFill>
                <a:latin typeface="Calibri"/>
              </a:rPr>
              <a:t>Secrétés par de nombreux types de cellules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7" name="" descr=""/>
          <p:cNvPicPr/>
          <p:nvPr/>
        </p:nvPicPr>
        <p:blipFill>
          <a:blip r:embed="rId1"/>
          <a:stretch/>
        </p:blipFill>
        <p:spPr>
          <a:xfrm>
            <a:off x="900000" y="1440000"/>
            <a:ext cx="8217000" cy="5218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7800" cy="1141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Histoire de la découverte des Exosomes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/>
          </p:nvPr>
        </p:nvSpPr>
        <p:spPr>
          <a:xfrm>
            <a:off x="457200" y="1080000"/>
            <a:ext cx="8227800" cy="1098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343080" indent="-343080" defTabSz="4572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300" spc="-1" strike="noStrike">
                <a:solidFill>
                  <a:schemeClr val="dk1"/>
                </a:solidFill>
                <a:latin typeface="Calibri"/>
                <a:ea typeface="Noto Sans CJK SC"/>
              </a:rPr>
              <a:t>Identifié dans les années 1980 par le dr Rose Johnstone qui étudiait la capture du fer par les réticulocytes</a:t>
            </a:r>
            <a:endParaRPr b="0" lang="fr-FR" sz="13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 defTabSz="4572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300" spc="-1" strike="noStrike">
                <a:solidFill>
                  <a:schemeClr val="dk1"/>
                </a:solidFill>
                <a:latin typeface="Calibri"/>
                <a:ea typeface="Noto Sans CJK SC"/>
              </a:rPr>
              <a:t>Interprété initiallement comme étant des déchets cellulaires</a:t>
            </a:r>
            <a:endParaRPr b="0" lang="fr-FR" sz="13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0" name="" descr=""/>
          <p:cNvPicPr/>
          <p:nvPr/>
        </p:nvPicPr>
        <p:blipFill>
          <a:blip r:embed="rId1"/>
          <a:stretch/>
        </p:blipFill>
        <p:spPr>
          <a:xfrm>
            <a:off x="3162240" y="1768680"/>
            <a:ext cx="4036320" cy="50878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7800" cy="1141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	</a:t>
            </a: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	</a:t>
            </a: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	</a:t>
            </a: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	</a:t>
            </a: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Ordres de grandeurs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2" name="" descr=""/>
          <p:cNvPicPr/>
          <p:nvPr/>
        </p:nvPicPr>
        <p:blipFill>
          <a:blip r:embed="rId1"/>
          <a:stretch/>
        </p:blipFill>
        <p:spPr>
          <a:xfrm>
            <a:off x="456840" y="2304720"/>
            <a:ext cx="8227800" cy="3114360"/>
          </a:xfrm>
          <a:prstGeom prst="rect">
            <a:avLst/>
          </a:prstGeom>
          <a:ln w="0">
            <a:noFill/>
          </a:ln>
        </p:spPr>
      </p:pic>
      <p:sp>
        <p:nvSpPr>
          <p:cNvPr id="53" name="PlaceHolder 2"/>
          <p:cNvSpPr>
            <a:spLocks noGrp="1"/>
          </p:cNvSpPr>
          <p:nvPr>
            <p:ph type="title"/>
          </p:nvPr>
        </p:nvSpPr>
        <p:spPr>
          <a:xfrm>
            <a:off x="411480" y="5580000"/>
            <a:ext cx="8227800" cy="1141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	</a:t>
            </a: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	</a:t>
            </a: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cellules de cancer ovarien recouvertes d’ exosomes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410760" y="-180000"/>
            <a:ext cx="8227800" cy="1141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chemeClr val="dk1"/>
                </a:solidFill>
                <a:latin typeface="Calibri"/>
              </a:rPr>
              <a:t>Formation et relargage des exosomes</a:t>
            </a:r>
            <a:endParaRPr b="0" lang="fr-FR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/>
          </p:nvPr>
        </p:nvSpPr>
        <p:spPr>
          <a:xfrm>
            <a:off x="457200" y="700200"/>
            <a:ext cx="8227800" cy="1278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343080" indent="-343080" defTabSz="4572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chemeClr val="dk1"/>
                </a:solidFill>
                <a:latin typeface="Calibri"/>
              </a:rPr>
              <a:t>Provenance de la voie endocytaire</a:t>
            </a:r>
            <a:endParaRPr b="0" lang="fr-FR" sz="15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 defTabSz="4572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chemeClr val="dk1"/>
                </a:solidFill>
                <a:latin typeface="Calibri"/>
              </a:rPr>
              <a:t>Echanges moléculaires avec l’ appareil de Golgi</a:t>
            </a:r>
            <a:endParaRPr b="0" lang="fr-FR" sz="15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 defTabSz="4572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chemeClr val="dk1"/>
                </a:solidFill>
                <a:latin typeface="Calibri"/>
              </a:rPr>
              <a:t>Formation de corps multivésiculaires renfermant des vesicules intraluminales</a:t>
            </a:r>
            <a:endParaRPr b="0" lang="fr-FR" sz="15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 defTabSz="4572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chemeClr val="dk1"/>
                </a:solidFill>
                <a:latin typeface="Calibri"/>
              </a:rPr>
              <a:t>Fusion avec la membrane plasmique et libération des exosomes</a:t>
            </a:r>
            <a:endParaRPr b="0" lang="fr-FR" sz="15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6" name="" descr=""/>
          <p:cNvPicPr/>
          <p:nvPr/>
        </p:nvPicPr>
        <p:blipFill>
          <a:blip r:embed="rId1"/>
          <a:stretch/>
        </p:blipFill>
        <p:spPr>
          <a:xfrm>
            <a:off x="1854360" y="1980000"/>
            <a:ext cx="5164200" cy="4837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1440000" y="274680"/>
            <a:ext cx="8227800" cy="1141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Corps multivésiculaires  en microscopie électronique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8" name="" descr=""/>
          <p:cNvPicPr/>
          <p:nvPr/>
        </p:nvPicPr>
        <p:blipFill>
          <a:blip r:embed="rId1"/>
          <a:stretch/>
        </p:blipFill>
        <p:spPr>
          <a:xfrm>
            <a:off x="1440000" y="1011960"/>
            <a:ext cx="6118560" cy="5836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457200" y="-242640"/>
            <a:ext cx="8227800" cy="1141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600" spc="-1" strike="noStrike">
                <a:solidFill>
                  <a:schemeClr val="dk1"/>
                </a:solidFill>
                <a:latin typeface="Calibri"/>
              </a:rPr>
              <a:t>Diversité de composition des exosomes </a:t>
            </a:r>
            <a:endParaRPr b="0" lang="fr-FR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277200" y="700200"/>
            <a:ext cx="8541360" cy="378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spcBef>
                <a:spcPts val="1417"/>
              </a:spcBef>
              <a:buNone/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1" name="" descr=""/>
          <p:cNvPicPr/>
          <p:nvPr/>
        </p:nvPicPr>
        <p:blipFill>
          <a:blip r:embed="rId1"/>
          <a:stretch/>
        </p:blipFill>
        <p:spPr>
          <a:xfrm>
            <a:off x="1620000" y="799560"/>
            <a:ext cx="5938560" cy="59281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457200" y="94680"/>
            <a:ext cx="8181360" cy="443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500" spc="-1" strike="noStrike">
                <a:solidFill>
                  <a:schemeClr val="dk1"/>
                </a:solidFill>
                <a:latin typeface="Calibri"/>
              </a:rPr>
              <a:t>	</a:t>
            </a:r>
            <a:r>
              <a:rPr b="0" lang="en-US" sz="1500" spc="-1" strike="noStrike">
                <a:solidFill>
                  <a:schemeClr val="dk1"/>
                </a:solidFill>
                <a:latin typeface="Calibri"/>
              </a:rPr>
              <a:t>	</a:t>
            </a:r>
            <a:r>
              <a:rPr b="0" lang="en-US" sz="1500" spc="-1" strike="noStrike">
                <a:solidFill>
                  <a:schemeClr val="dk1"/>
                </a:solidFill>
                <a:latin typeface="Calibri"/>
              </a:rPr>
              <a:t>	</a:t>
            </a:r>
            <a:r>
              <a:rPr b="0" lang="en-US" sz="1500" spc="-1" strike="noStrike">
                <a:solidFill>
                  <a:schemeClr val="dk1"/>
                </a:solidFill>
                <a:latin typeface="Calibri"/>
              </a:rPr>
              <a:t>	</a:t>
            </a:r>
            <a:r>
              <a:rPr b="0" lang="en-US" sz="1500" spc="-1" strike="noStrike">
                <a:solidFill>
                  <a:schemeClr val="dk1"/>
                </a:solidFill>
                <a:latin typeface="Calibri"/>
              </a:rPr>
              <a:t>Dialogue cellulaire</a:t>
            </a:r>
            <a:endParaRPr b="0" lang="fr-FR" sz="15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3" name="" descr=""/>
          <p:cNvPicPr/>
          <p:nvPr/>
        </p:nvPicPr>
        <p:blipFill>
          <a:blip r:embed="rId1"/>
          <a:stretch/>
        </p:blipFill>
        <p:spPr>
          <a:xfrm>
            <a:off x="720000" y="560520"/>
            <a:ext cx="7738560" cy="6258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7800" cy="1141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chemeClr val="dk1"/>
                </a:solidFill>
                <a:latin typeface="Calibri"/>
              </a:rPr>
              <a:t>Fonctions des Exosomes</a:t>
            </a: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8227800" cy="4524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343080" indent="-343080" defTabSz="4572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chemeClr val="dk1"/>
                </a:solidFill>
                <a:latin typeface="Calibri"/>
                <a:ea typeface="Noto Sans CJK SC"/>
              </a:rPr>
              <a:t> </a:t>
            </a:r>
            <a:r>
              <a:rPr b="0" lang="en-US" sz="3200" spc="-1" strike="noStrike">
                <a:solidFill>
                  <a:schemeClr val="dk1"/>
                </a:solidFill>
                <a:latin typeface="Calibri"/>
                <a:ea typeface="Noto Sans CJK SC"/>
              </a:rPr>
              <a:t>Communication Intercellulaire: Transfert de protéines and de différents types d’ ARN</a:t>
            </a: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 defTabSz="4572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chemeClr val="dk1"/>
                </a:solidFill>
                <a:latin typeface="Calibri"/>
                <a:ea typeface="Noto Sans CJK SC"/>
              </a:rPr>
              <a:t> </a:t>
            </a:r>
            <a:r>
              <a:rPr b="0" lang="en-US" sz="3200" spc="-1" strike="noStrike">
                <a:solidFill>
                  <a:schemeClr val="dk1"/>
                </a:solidFill>
                <a:latin typeface="Calibri"/>
                <a:ea typeface="Noto Sans CJK SC"/>
              </a:rPr>
              <a:t>Réponse Immunitaire: Role dans la modulation et la présentation d’ antigènes </a:t>
            </a: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 defTabSz="4572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chemeClr val="dk1"/>
                </a:solidFill>
                <a:latin typeface="Calibri"/>
                <a:ea typeface="Noto Sans CJK SC"/>
              </a:rPr>
              <a:t>Impliqué dans le processus d’ évolution des cancers et leur dissémination métastatique, le gain de résistance aux chimiothérapies; les maladies neuro-dégénératives, les maladies auto-immunes, les infections virales.</a:t>
            </a: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4303</TotalTime>
  <Application>LibreOffice/7.6.7.2$Linux_X86_64 LibreOffice_project/60$Build-2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2013-01-27T09:14:16Z</dcterms:created>
  <dc:creator/>
  <dc:description>generated using python-pptx</dc:description>
  <dc:language>fr-FR</dc:language>
  <cp:lastModifiedBy/>
  <dcterms:modified xsi:type="dcterms:W3CDTF">2024-08-28T14:08:06Z</dcterms:modified>
  <cp:revision>59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On-screen Show (4:3)</vt:lpwstr>
  </property>
</Properties>
</file>